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8" r:id="rId2"/>
    <p:sldId id="256" r:id="rId3"/>
    <p:sldId id="257" r:id="rId4"/>
    <p:sldId id="258" r:id="rId5"/>
    <p:sldId id="299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96" r:id="rId15"/>
    <p:sldId id="275" r:id="rId16"/>
    <p:sldId id="284" r:id="rId17"/>
    <p:sldId id="297" r:id="rId18"/>
    <p:sldId id="270" r:id="rId19"/>
    <p:sldId id="273" r:id="rId20"/>
    <p:sldId id="282" r:id="rId21"/>
    <p:sldId id="301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74F938-2F6D-4A39-96DC-F88C1401B8D2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360DAC-47EE-4AAA-B34C-564454EF0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‫بسم الله الرحمن الرحيم‬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8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6457" y="4267200"/>
            <a:ext cx="7504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fa-IR" sz="8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فرایند </a:t>
            </a:r>
            <a:r>
              <a:rPr lang="ar-SA" sz="8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/>
                <a:ea typeface="Calibri"/>
              </a:rPr>
              <a:t>جراحی</a:t>
            </a:r>
            <a:endParaRPr lang="en-US" sz="8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533400"/>
            <a:ext cx="8534400" cy="758952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>
                <a:solidFill>
                  <a:srgbClr val="FF0000"/>
                </a:solidFill>
                <a:latin typeface="Calibri"/>
                <a:ea typeface="Calibri"/>
              </a:rPr>
              <a:t>دارو های قبل از عمل(</a:t>
            </a:r>
            <a:r>
              <a:rPr lang="en-US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pre-med</a:t>
            </a:r>
            <a:r>
              <a:rPr lang="fa-IR" dirty="0" smtClean="0">
                <a:solidFill>
                  <a:srgbClr val="FF0000"/>
                </a:solidFill>
                <a:latin typeface="Calibri"/>
                <a:ea typeface="Calibri"/>
              </a:rPr>
              <a:t>) </a:t>
            </a:r>
            <a:r>
              <a:rPr lang="en-US" dirty="0" smtClean="0">
                <a:latin typeface="Calibri"/>
                <a:ea typeface="Calibri"/>
              </a:rPr>
              <a:t/>
            </a:r>
            <a:br>
              <a:rPr lang="en-US" dirty="0" smtClean="0">
                <a:latin typeface="Calibri"/>
                <a:ea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latin typeface="Calibri"/>
                <a:ea typeface="Calibri"/>
              </a:rPr>
              <a:t> نام داروها</a:t>
            </a:r>
          </a:p>
          <a:p>
            <a:pPr algn="r" rtl="1"/>
            <a:endParaRPr lang="fa-IR" dirty="0" smtClean="0">
              <a:latin typeface="Calibri"/>
              <a:ea typeface="Calibri"/>
            </a:endParaRPr>
          </a:p>
          <a:p>
            <a:pPr algn="r" rtl="1"/>
            <a:r>
              <a:rPr lang="fa-IR" dirty="0" smtClean="0">
                <a:latin typeface="Calibri"/>
                <a:ea typeface="Calibri"/>
              </a:rPr>
              <a:t>اثرات داروئی</a:t>
            </a:r>
          </a:p>
          <a:p>
            <a:pPr algn="r" rtl="1"/>
            <a:endParaRPr lang="fa-IR" dirty="0" smtClean="0">
              <a:latin typeface="Calibri"/>
              <a:ea typeface="Calibri"/>
            </a:endParaRPr>
          </a:p>
          <a:p>
            <a:pPr algn="r" rtl="1"/>
            <a:r>
              <a:rPr lang="fa-IR" dirty="0" smtClean="0">
                <a:latin typeface="Calibri"/>
                <a:ea typeface="Calibri"/>
              </a:rPr>
              <a:t>عوارض</a:t>
            </a:r>
            <a:endParaRPr lang="en-US" dirty="0"/>
          </a:p>
          <a:p>
            <a:pPr algn="r" rtl="1"/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اقدامات حین جراحی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نوع پوزیشن: 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 نوع برش جراحی</a:t>
            </a:r>
          </a:p>
          <a:p>
            <a:pPr algn="r" rtl="1"/>
            <a:endParaRPr lang="en-US" dirty="0"/>
          </a:p>
          <a:p>
            <a:pPr marL="0" indent="0" algn="r" rtl="1">
              <a:buNone/>
            </a:pPr>
            <a:r>
              <a:rPr lang="fa-IR" dirty="0"/>
              <a:t>نوع بیهوشی</a:t>
            </a:r>
            <a:r>
              <a:rPr lang="fa-IR" dirty="0" smtClean="0"/>
              <a:t>: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dirty="0" smtClean="0"/>
              <a:t>داروهای بیهوشی: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latin typeface="Calibri"/>
                <a:ea typeface="Calibri"/>
              </a:rPr>
              <a:t>تجهیزات و ست عمل: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54328" cy="44958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ست جراحی:</a:t>
            </a:r>
            <a:r>
              <a:rPr lang="en-US" dirty="0" smtClean="0"/>
              <a:t> </a:t>
            </a:r>
            <a:r>
              <a:rPr lang="fa-IR" dirty="0"/>
              <a:t> </a:t>
            </a:r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نخها مورد نیاز: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سرمها :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/>
              <a:t>تجهیزات مورد </a:t>
            </a:r>
            <a:r>
              <a:rPr lang="fa-IR" dirty="0" smtClean="0"/>
              <a:t>نیازاین عمل :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داروهای مصرفی حین عمل: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marL="0" indent="0" algn="r" rtl="1">
              <a:buNone/>
            </a:pPr>
            <a:endParaRPr lang="fa-IR" dirty="0"/>
          </a:p>
          <a:p>
            <a:pPr algn="r" rtl="1"/>
            <a:r>
              <a:rPr lang="fa-IR" dirty="0" smtClean="0"/>
              <a:t>نوع ومیزان </a:t>
            </a:r>
            <a:r>
              <a:rPr lang="fa-IR" dirty="0"/>
              <a:t>مصرفی خون وفراورده های </a:t>
            </a:r>
            <a:r>
              <a:rPr lang="fa-IR" dirty="0" smtClean="0"/>
              <a:t>خونی:</a:t>
            </a:r>
            <a:endParaRPr lang="en-US" dirty="0"/>
          </a:p>
          <a:p>
            <a:pPr algn="r" rtl="1"/>
            <a:endParaRPr lang="fa-IR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latin typeface="Calibri"/>
                <a:ea typeface="Calibri"/>
              </a:rPr>
              <a:t>گزارش نحوه عمل جراحی </a:t>
            </a:r>
            <a:r>
              <a:rPr lang="fa-IR" dirty="0" smtClean="0">
                <a:latin typeface="Calibri"/>
                <a:ea typeface="Calibri"/>
              </a:rPr>
              <a:t>:مراحل جراحی از ابتدا تا اخرین مرحله –بصورت نوشتاری وعکس وفیلم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82" y="990600"/>
            <a:ext cx="8534400" cy="377952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/>
              <a:t>ارزیابی جراحی :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21004" cy="47244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مدت </a:t>
            </a:r>
            <a:r>
              <a:rPr lang="fa-IR" dirty="0"/>
              <a:t>عمل </a:t>
            </a:r>
            <a:r>
              <a:rPr lang="fa-IR" dirty="0" smtClean="0"/>
              <a:t>: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  <a:p>
            <a:pPr algn="r" rtl="1"/>
            <a:r>
              <a:rPr lang="fa-IR" dirty="0"/>
              <a:t>مخاطرات حین عمل </a:t>
            </a:r>
            <a:r>
              <a:rPr lang="fa-IR" dirty="0" smtClean="0"/>
              <a:t>:</a:t>
            </a:r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عوارض بعد از عمل: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>
                <a:solidFill>
                  <a:srgbClr val="FF0000"/>
                </a:solidFill>
                <a:latin typeface="Calibri"/>
                <a:ea typeface="Calibri"/>
              </a:rPr>
              <a:t>ارزیابی </a:t>
            </a:r>
            <a:r>
              <a:rPr lang="fa-IR" dirty="0">
                <a:solidFill>
                  <a:srgbClr val="FF0000"/>
                </a:solidFill>
                <a:latin typeface="Calibri"/>
                <a:ea typeface="Calibri"/>
              </a:rPr>
              <a:t>وضعیت بیماربلافاصله بعد از </a:t>
            </a:r>
            <a:r>
              <a:rPr lang="fa-IR" dirty="0" smtClean="0">
                <a:solidFill>
                  <a:srgbClr val="FF0000"/>
                </a:solidFill>
                <a:latin typeface="Calibri"/>
                <a:ea typeface="Calibri"/>
              </a:rPr>
              <a:t>عمل: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2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وضعیت بیمار در اتاق بهبودی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 algn="r" rtl="1"/>
            <a:r>
              <a:rPr lang="fa-IR" dirty="0"/>
              <a:t>وضعیت </a:t>
            </a:r>
            <a:r>
              <a:rPr lang="fa-IR" dirty="0" smtClean="0"/>
              <a:t>بیمارهنگام پذیرش در ریکاوری: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وضعیت علائم حیاتی:</a:t>
            </a:r>
          </a:p>
          <a:p>
            <a:pPr algn="r" rtl="1"/>
            <a:r>
              <a:rPr lang="fa-IR" dirty="0"/>
              <a:t> </a:t>
            </a:r>
            <a:r>
              <a:rPr lang="fa-IR" dirty="0" smtClean="0"/>
              <a:t>درجه حرارت</a:t>
            </a:r>
          </a:p>
          <a:p>
            <a:pPr algn="r" rtl="1"/>
            <a:r>
              <a:rPr lang="fa-IR" dirty="0" smtClean="0"/>
              <a:t>نبض (پایدار –ناپایدار)</a:t>
            </a:r>
          </a:p>
          <a:p>
            <a:pPr algn="r" rtl="1"/>
            <a:r>
              <a:rPr lang="fa-IR" dirty="0" smtClean="0"/>
              <a:t>تنفس </a:t>
            </a:r>
          </a:p>
          <a:p>
            <a:pPr algn="r" rtl="1"/>
            <a:r>
              <a:rPr lang="fa-IR" dirty="0" smtClean="0"/>
              <a:t>فشارخون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/>
                <a:ea typeface="Calibri"/>
                <a:cs typeface="Arial"/>
              </a:rPr>
              <a:t/>
            </a:r>
            <a:br>
              <a:rPr lang="en-US" dirty="0" smtClean="0">
                <a:latin typeface="Calibri"/>
                <a:ea typeface="Calibri"/>
                <a:cs typeface="Arial"/>
              </a:rPr>
            </a:br>
            <a:r>
              <a:rPr lang="fa-IR" dirty="0" smtClean="0">
                <a:latin typeface="Calibri"/>
                <a:ea typeface="Calibri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>
                <a:ea typeface="Calibri"/>
              </a:rPr>
              <a:t>وضعیت </a:t>
            </a:r>
            <a:r>
              <a:rPr lang="fa-IR" dirty="0" smtClean="0">
                <a:ea typeface="Calibri"/>
              </a:rPr>
              <a:t>تنفسی</a:t>
            </a:r>
          </a:p>
          <a:p>
            <a:pPr algn="r" rtl="1"/>
            <a:r>
              <a:rPr lang="fa-IR" dirty="0">
                <a:ea typeface="Calibri"/>
              </a:rPr>
              <a:t>توانایی در تنفس خود به خود </a:t>
            </a:r>
            <a:endParaRPr lang="fa-IR" dirty="0" smtClean="0">
              <a:ea typeface="Calibri"/>
            </a:endParaRPr>
          </a:p>
          <a:p>
            <a:pPr algn="r" rtl="1"/>
            <a:r>
              <a:rPr lang="fa-IR" dirty="0" smtClean="0">
                <a:ea typeface="Calibri"/>
              </a:rPr>
              <a:t>عدم </a:t>
            </a:r>
            <a:r>
              <a:rPr lang="fa-IR" dirty="0">
                <a:ea typeface="Calibri"/>
              </a:rPr>
              <a:t>توانایی </a:t>
            </a:r>
            <a:r>
              <a:rPr lang="fa-IR" dirty="0" smtClean="0">
                <a:ea typeface="Calibri"/>
              </a:rPr>
              <a:t>اتصال </a:t>
            </a:r>
            <a:r>
              <a:rPr lang="fa-IR" dirty="0">
                <a:ea typeface="Calibri"/>
              </a:rPr>
              <a:t>به </a:t>
            </a:r>
            <a:r>
              <a:rPr lang="fa-IR" dirty="0" smtClean="0">
                <a:ea typeface="Calibri"/>
              </a:rPr>
              <a:t>اکسیژن</a:t>
            </a:r>
          </a:p>
          <a:p>
            <a:pPr algn="r" rtl="1"/>
            <a:r>
              <a:rPr lang="fa-IR" dirty="0" smtClean="0">
                <a:ea typeface="Calibri"/>
              </a:rPr>
              <a:t>کنترل </a:t>
            </a:r>
            <a:r>
              <a:rPr lang="fa-IR" dirty="0">
                <a:ea typeface="Calibri"/>
              </a:rPr>
              <a:t>وضعیت پوست محل </a:t>
            </a:r>
            <a:r>
              <a:rPr lang="fa-IR" dirty="0" smtClean="0">
                <a:ea typeface="Calibri"/>
              </a:rPr>
              <a:t>عمل</a:t>
            </a:r>
          </a:p>
          <a:p>
            <a:pPr algn="r" rtl="1"/>
            <a:r>
              <a:rPr lang="fa-IR" dirty="0" smtClean="0">
                <a:ea typeface="Calibri"/>
              </a:rPr>
              <a:t> وضعیت بخیه </a:t>
            </a:r>
            <a:r>
              <a:rPr lang="fa-IR" dirty="0">
                <a:ea typeface="Calibri"/>
              </a:rPr>
              <a:t>وپانسمان </a:t>
            </a:r>
            <a:endParaRPr lang="fa-IR" dirty="0" smtClean="0">
              <a:ea typeface="Calibri"/>
            </a:endParaRPr>
          </a:p>
          <a:p>
            <a:pPr algn="r" rtl="1"/>
            <a:r>
              <a:rPr lang="fa-IR" dirty="0" smtClean="0">
                <a:ea typeface="Calibri"/>
              </a:rPr>
              <a:t> وجود خونریزی</a:t>
            </a:r>
          </a:p>
          <a:p>
            <a:pPr algn="r" rtl="1"/>
            <a:r>
              <a:rPr lang="fa-IR" dirty="0">
                <a:ea typeface="Calibri"/>
              </a:rPr>
              <a:t>کنترل عملکرد سوندو درن </a:t>
            </a:r>
            <a:endParaRPr lang="fa-IR" dirty="0" smtClean="0">
              <a:ea typeface="Calibri"/>
            </a:endParaRPr>
          </a:p>
          <a:p>
            <a:pPr algn="r" rtl="1"/>
            <a:r>
              <a:rPr lang="fa-IR" dirty="0" smtClean="0">
                <a:ea typeface="Calibri"/>
              </a:rPr>
              <a:t>کنترل </a:t>
            </a:r>
            <a:r>
              <a:rPr lang="fa-IR" dirty="0">
                <a:ea typeface="Calibri"/>
              </a:rPr>
              <a:t>سرم: </a:t>
            </a:r>
            <a:endParaRPr lang="fa-IR" dirty="0" smtClean="0">
              <a:ea typeface="Calibri"/>
            </a:endParaRPr>
          </a:p>
          <a:p>
            <a:pPr algn="r" rtl="1"/>
            <a:r>
              <a:rPr lang="fa-IR" dirty="0" smtClean="0">
                <a:ea typeface="Calibri"/>
              </a:rPr>
              <a:t>کنترل علایم حیاتی: </a:t>
            </a:r>
          </a:p>
          <a:p>
            <a:pPr algn="r" rtl="1"/>
            <a:r>
              <a:rPr lang="fa-IR" dirty="0" smtClean="0">
                <a:ea typeface="Calibri"/>
              </a:rPr>
              <a:t>کنترل </a:t>
            </a:r>
            <a:r>
              <a:rPr lang="fa-IR" dirty="0">
                <a:ea typeface="Calibri"/>
              </a:rPr>
              <a:t>سطح </a:t>
            </a:r>
            <a:r>
              <a:rPr lang="fa-IR" dirty="0" smtClean="0">
                <a:ea typeface="Calibri"/>
              </a:rPr>
              <a:t>هوشیاری</a:t>
            </a:r>
            <a:r>
              <a:rPr lang="en-US" dirty="0">
                <a:latin typeface="Calibri"/>
                <a:ea typeface="Calibri"/>
                <a:cs typeface="Arial"/>
              </a:rPr>
              <a:t/>
            </a:r>
            <a:br>
              <a:rPr lang="en-US" dirty="0"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468868"/>
            <a:ext cx="51411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600" dirty="0" smtClean="0">
                <a:solidFill>
                  <a:schemeClr val="accent4">
                    <a:lumMod val="75000"/>
                  </a:schemeClr>
                </a:solidFill>
                <a:latin typeface="Calibri"/>
                <a:ea typeface="Calibri"/>
              </a:rPr>
              <a:t>ارزیابی وضعیت  </a:t>
            </a:r>
            <a:r>
              <a:rPr lang="fa-IR" sz="3600" dirty="0">
                <a:solidFill>
                  <a:schemeClr val="accent4">
                    <a:lumMod val="75000"/>
                  </a:schemeClr>
                </a:solidFill>
                <a:latin typeface="Calibri"/>
                <a:ea typeface="Calibri"/>
              </a:rPr>
              <a:t>در </a:t>
            </a:r>
            <a:r>
              <a:rPr lang="fa-IR" sz="3600" dirty="0" smtClean="0">
                <a:solidFill>
                  <a:schemeClr val="accent4">
                    <a:lumMod val="75000"/>
                  </a:schemeClr>
                </a:solidFill>
                <a:latin typeface="Calibri"/>
                <a:ea typeface="Calibri"/>
              </a:rPr>
              <a:t>اتاق بهبودی</a:t>
            </a:r>
            <a:endParaRPr lang="en-US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228600"/>
            <a:ext cx="8534400" cy="914400"/>
          </a:xfrm>
        </p:spPr>
        <p:txBody>
          <a:bodyPr>
            <a:normAutofit/>
          </a:bodyPr>
          <a:lstStyle/>
          <a:p>
            <a:pPr lvl="0" algn="r" rtl="1"/>
            <a:r>
              <a:rPr lang="fa-IR" dirty="0">
                <a:latin typeface="Calibri"/>
                <a:ea typeface="Calibri"/>
              </a:rPr>
              <a:t>عوارض جراحی واقدامات درمانی در ریکاوری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03920" cy="4572000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رنگ </a:t>
            </a:r>
            <a:r>
              <a:rPr lang="fa-IR" dirty="0" smtClean="0"/>
              <a:t>پوست نرمال </a:t>
            </a:r>
          </a:p>
          <a:p>
            <a:pPr algn="r" rtl="1"/>
            <a:r>
              <a:rPr lang="fa-IR" dirty="0" smtClean="0"/>
              <a:t>سیانوز </a:t>
            </a:r>
            <a:r>
              <a:rPr lang="fa-IR" dirty="0"/>
              <a:t>عمومی</a:t>
            </a:r>
            <a:r>
              <a:rPr lang="fa-IR" dirty="0" smtClean="0"/>
              <a:t>:</a:t>
            </a:r>
          </a:p>
          <a:p>
            <a:pPr algn="r" rtl="1"/>
            <a:r>
              <a:rPr lang="fa-IR" dirty="0" smtClean="0"/>
              <a:t> سیانوز موضعی::</a:t>
            </a:r>
            <a:endParaRPr lang="fa-IR" dirty="0"/>
          </a:p>
          <a:p>
            <a:pPr algn="r" rtl="1"/>
            <a:r>
              <a:rPr lang="fa-IR" dirty="0" smtClean="0"/>
              <a:t> ذرجه حرارت</a:t>
            </a:r>
          </a:p>
          <a:p>
            <a:pPr algn="r" rtl="1"/>
            <a:r>
              <a:rPr lang="fa-IR" dirty="0" smtClean="0"/>
              <a:t>: سطح </a:t>
            </a:r>
            <a:r>
              <a:rPr lang="fa-IR" dirty="0"/>
              <a:t>هوشیاری</a:t>
            </a:r>
            <a:r>
              <a:rPr lang="fa-IR" dirty="0" smtClean="0"/>
              <a:t>:</a:t>
            </a:r>
          </a:p>
          <a:p>
            <a:pPr algn="r" rtl="1"/>
            <a:r>
              <a:rPr lang="fa-IR" dirty="0" smtClean="0"/>
              <a:t> کنترل </a:t>
            </a:r>
            <a:r>
              <a:rPr lang="fa-IR" dirty="0"/>
              <a:t>درد</a:t>
            </a:r>
            <a:r>
              <a:rPr lang="fa-IR" dirty="0" smtClean="0"/>
              <a:t>:</a:t>
            </a:r>
            <a:endParaRPr lang="fa-I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09600" y="2590800"/>
            <a:ext cx="7543800" cy="2639007"/>
          </a:xfrm>
        </p:spPr>
        <p:txBody>
          <a:bodyPr>
            <a:normAutofit fontScale="77500" lnSpcReduction="20000"/>
          </a:bodyPr>
          <a:lstStyle/>
          <a:p>
            <a:pPr marL="455613" marR="0" indent="457200" algn="r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fa-IR" sz="3600" dirty="0" smtClean="0">
                <a:cs typeface="B Davat" panose="00000400000000000000" pitchFamily="2" charset="-78"/>
              </a:rPr>
              <a:t>نام دانشجو :</a:t>
            </a:r>
          </a:p>
          <a:p>
            <a:pPr marL="455613" marR="0" indent="457200" algn="r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fa-IR" sz="3600" dirty="0" smtClean="0">
                <a:cs typeface="B Davat" panose="00000400000000000000" pitchFamily="2" charset="-78"/>
              </a:rPr>
              <a:t>کارشناسی ارشد-کارشناسی </a:t>
            </a:r>
            <a:r>
              <a:rPr lang="fa-IR" sz="3600" dirty="0">
                <a:cs typeface="B Davat" panose="00000400000000000000" pitchFamily="2" charset="-78"/>
              </a:rPr>
              <a:t>اتاق عمل </a:t>
            </a:r>
            <a:r>
              <a:rPr lang="fa-IR" sz="3600" dirty="0" smtClean="0">
                <a:cs typeface="B Davat" panose="00000400000000000000" pitchFamily="2" charset="-78"/>
              </a:rPr>
              <a:t>ترم</a:t>
            </a:r>
            <a:endParaRPr lang="fa-IR" sz="3600" dirty="0">
              <a:cs typeface="B Davat" panose="00000400000000000000" pitchFamily="2" charset="-78"/>
            </a:endParaRPr>
          </a:p>
          <a:p>
            <a:pPr marL="455613" marR="0" indent="457200" algn="r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fa-IR" sz="3600" dirty="0">
                <a:cs typeface="B Davat" panose="00000400000000000000" pitchFamily="2" charset="-78"/>
              </a:rPr>
              <a:t>اتاق </a:t>
            </a:r>
            <a:r>
              <a:rPr lang="fa-IR" sz="3600" dirty="0" smtClean="0">
                <a:cs typeface="B Davat" panose="00000400000000000000" pitchFamily="2" charset="-78"/>
              </a:rPr>
              <a:t>عمل..........</a:t>
            </a:r>
          </a:p>
          <a:p>
            <a:pPr marL="455613" marR="0" indent="457200" algn="r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fa-IR" sz="3600" dirty="0" smtClean="0">
                <a:cs typeface="B Davat" panose="00000400000000000000" pitchFamily="2" charset="-78"/>
              </a:rPr>
              <a:t> مرکز آموزشی ودرمانی..............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838200"/>
            <a:ext cx="69044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Case Reports in Clinical Practice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673174" cy="879455"/>
          </a:xfrm>
        </p:spPr>
        <p:txBody>
          <a:bodyPr/>
          <a:lstStyle/>
          <a:p>
            <a:pPr algn="r" rtl="1"/>
            <a:r>
              <a:rPr lang="fa-IR" dirty="0" smtClean="0"/>
              <a:t>آموزشهای لازم برای بیمار در دوران نقاهت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/>
              <a:t>تغذیه </a:t>
            </a:r>
            <a:r>
              <a:rPr lang="fa-IR" dirty="0" smtClean="0"/>
              <a:t>:.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تحرک</a:t>
            </a:r>
            <a:r>
              <a:rPr lang="fa-IR" dirty="0" smtClean="0"/>
              <a:t>: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مسافرت : </a:t>
            </a:r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تعویض </a:t>
            </a:r>
            <a:r>
              <a:rPr lang="fa-IR" dirty="0"/>
              <a:t>پانسمان </a:t>
            </a:r>
            <a:r>
              <a:rPr lang="fa-IR" dirty="0" smtClean="0"/>
              <a:t>:</a:t>
            </a:r>
            <a:endParaRPr lang="fa-IR" dirty="0"/>
          </a:p>
          <a:p>
            <a:pPr algn="r" rtl="1"/>
            <a:r>
              <a:rPr lang="fa-IR" dirty="0" smtClean="0"/>
              <a:t> نحوه مصرف </a:t>
            </a:r>
            <a:r>
              <a:rPr lang="fa-IR" dirty="0"/>
              <a:t>داروهاودوزهای </a:t>
            </a:r>
            <a:r>
              <a:rPr lang="fa-IR" dirty="0" smtClean="0"/>
              <a:t>دارویی در </a:t>
            </a:r>
            <a:r>
              <a:rPr lang="fa-IR" dirty="0"/>
              <a:t>د</a:t>
            </a:r>
            <a:r>
              <a:rPr lang="fa-IR" dirty="0" smtClean="0"/>
              <a:t>وره نقاهت :</a:t>
            </a:r>
          </a:p>
          <a:p>
            <a:pPr algn="r" rtl="1"/>
            <a:r>
              <a:rPr lang="fa-IR" dirty="0" smtClean="0"/>
              <a:t>فعالیت </a:t>
            </a:r>
            <a:r>
              <a:rPr lang="fa-IR" dirty="0"/>
              <a:t>بدنی </a:t>
            </a:r>
            <a:r>
              <a:rPr lang="fa-IR" dirty="0" smtClean="0"/>
              <a:t>:.</a:t>
            </a:r>
            <a:endParaRPr lang="fa-IR" dirty="0"/>
          </a:p>
          <a:p>
            <a:pPr algn="r" rtl="1"/>
            <a:endParaRPr lang="fa-I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فعالیتهای درمانی وآموزشی دانشجو جهت بیمار همراه با مستندات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572000"/>
          </a:xfrm>
        </p:spPr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52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15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Calibri"/>
                <a:ea typeface="Calibri"/>
              </a:rPr>
              <a:t>مشخصات فردی بیمار: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20000"/>
          </a:bodyPr>
          <a:lstStyle/>
          <a:p>
            <a:pPr marL="54864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ar-SA" dirty="0" smtClean="0">
                <a:latin typeface="Calibri"/>
                <a:ea typeface="Calibri"/>
                <a:cs typeface="Arial"/>
              </a:rPr>
              <a:t>نام :</a:t>
            </a:r>
            <a:r>
              <a:rPr lang="fa-IR" dirty="0">
                <a:latin typeface="Calibri"/>
                <a:ea typeface="Calibri"/>
                <a:cs typeface="Arial"/>
              </a:rPr>
              <a:t> </a:t>
            </a:r>
            <a:r>
              <a:rPr lang="fa-IR" dirty="0" smtClean="0">
                <a:latin typeface="Calibri"/>
                <a:ea typeface="Calibri"/>
                <a:cs typeface="Arial"/>
              </a:rPr>
              <a:t>                               نام خانوادگی</a:t>
            </a:r>
            <a:r>
              <a:rPr lang="ar-SA" dirty="0" smtClean="0">
                <a:latin typeface="Calibri"/>
                <a:ea typeface="Calibri"/>
                <a:cs typeface="Arial"/>
              </a:rPr>
              <a:t> :</a:t>
            </a:r>
            <a:endParaRPr lang="fa-IR" dirty="0" smtClean="0">
              <a:latin typeface="Calibri"/>
              <a:ea typeface="Calibri"/>
              <a:cs typeface="Arial"/>
            </a:endParaRPr>
          </a:p>
          <a:p>
            <a:pPr marL="54864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ar-SA" dirty="0" smtClean="0">
                <a:latin typeface="Calibri"/>
                <a:ea typeface="Calibri"/>
                <a:cs typeface="Arial"/>
              </a:rPr>
              <a:t>سن:</a:t>
            </a:r>
            <a:r>
              <a:rPr lang="fa-IR" dirty="0" smtClean="0">
                <a:latin typeface="Calibri"/>
                <a:ea typeface="Calibri"/>
                <a:cs typeface="Arial"/>
              </a:rPr>
              <a:t>                           </a:t>
            </a:r>
            <a:r>
              <a:rPr lang="en-US" dirty="0" smtClean="0">
                <a:latin typeface="Calibri"/>
                <a:ea typeface="Calibri"/>
                <a:cs typeface="Arial"/>
              </a:rPr>
              <a:t> </a:t>
            </a:r>
            <a:r>
              <a:rPr lang="fa-IR" dirty="0" smtClean="0">
                <a:latin typeface="Calibri"/>
                <a:ea typeface="Calibri"/>
                <a:cs typeface="Arial"/>
              </a:rPr>
              <a:t>قد:                         وزن:</a:t>
            </a:r>
            <a:r>
              <a:rPr lang="en-US" dirty="0" smtClean="0">
                <a:latin typeface="Calibri"/>
                <a:ea typeface="Calibri"/>
                <a:cs typeface="Arial"/>
              </a:rPr>
              <a:t> </a:t>
            </a:r>
            <a:r>
              <a:rPr lang="fa-IR" dirty="0" smtClean="0">
                <a:latin typeface="Calibri"/>
                <a:ea typeface="Calibri"/>
                <a:cs typeface="Arial"/>
              </a:rPr>
              <a:t>             شغل:</a:t>
            </a:r>
          </a:p>
          <a:p>
            <a:pPr marL="54864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fa-IR" dirty="0" smtClean="0">
                <a:latin typeface="Calibri"/>
                <a:ea typeface="Calibri"/>
                <a:cs typeface="Arial"/>
              </a:rPr>
              <a:t>گروه خون:</a:t>
            </a:r>
          </a:p>
          <a:p>
            <a:pPr marL="54864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ar-SA" dirty="0" smtClean="0">
                <a:latin typeface="Calibri"/>
                <a:ea typeface="Calibri"/>
                <a:cs typeface="Arial"/>
              </a:rPr>
              <a:t>نوع رضایت نامه عمل : </a:t>
            </a:r>
            <a:r>
              <a:rPr lang="en-US" dirty="0" smtClean="0">
                <a:latin typeface="Calibri"/>
                <a:ea typeface="Calibri"/>
                <a:cs typeface="Arial"/>
              </a:rPr>
              <a:t>-</a:t>
            </a:r>
            <a:endParaRPr lang="fa-IR" dirty="0" smtClean="0">
              <a:latin typeface="Calibri"/>
              <a:ea typeface="Calibri"/>
              <a:cs typeface="Arial"/>
            </a:endParaRPr>
          </a:p>
          <a:p>
            <a:pPr marL="54864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fa-IR" dirty="0" smtClean="0">
                <a:latin typeface="Calibri"/>
                <a:ea typeface="Calibri"/>
                <a:cs typeface="Arial"/>
              </a:rPr>
              <a:t>اورژانسی                          انتخابی </a:t>
            </a:r>
          </a:p>
          <a:p>
            <a:pPr marL="54864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fa-IR" dirty="0">
                <a:latin typeface="Calibri"/>
                <a:ea typeface="Calibri"/>
                <a:cs typeface="Arial"/>
              </a:rPr>
              <a:t> </a:t>
            </a:r>
            <a:r>
              <a:rPr lang="fa-IR" dirty="0" smtClean="0">
                <a:latin typeface="Calibri"/>
                <a:ea typeface="Calibri"/>
                <a:cs typeface="Arial"/>
              </a:rPr>
              <a:t>امضای </a:t>
            </a:r>
            <a:r>
              <a:rPr lang="fa-IR" dirty="0">
                <a:latin typeface="Calibri"/>
                <a:ea typeface="Calibri"/>
                <a:cs typeface="Arial"/>
              </a:rPr>
              <a:t>رضایت نامه توسط :    </a:t>
            </a:r>
            <a:endParaRPr lang="en-US" dirty="0" smtClean="0">
              <a:latin typeface="Calibri"/>
              <a:ea typeface="Calibri"/>
              <a:cs typeface="Arial"/>
            </a:endParaRPr>
          </a:p>
          <a:p>
            <a:pPr marL="54864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dirty="0" smtClean="0">
                <a:latin typeface="Calibri"/>
                <a:ea typeface="Calibri"/>
                <a:cs typeface="Arial"/>
              </a:rPr>
              <a:t>-</a:t>
            </a:r>
            <a:r>
              <a:rPr lang="fa-IR" dirty="0" smtClean="0">
                <a:latin typeface="Calibri"/>
                <a:ea typeface="Calibri"/>
                <a:cs typeface="Arial"/>
              </a:rPr>
              <a:t>خود بیمار</a:t>
            </a:r>
            <a:r>
              <a:rPr lang="en-US" dirty="0" smtClean="0">
                <a:latin typeface="Calibri"/>
                <a:ea typeface="Calibri"/>
                <a:cs typeface="Arial"/>
              </a:rPr>
              <a:t>      </a:t>
            </a:r>
            <a:endParaRPr lang="fa-IR" dirty="0"/>
          </a:p>
          <a:p>
            <a:pPr marL="548640" marR="0" indent="0" algn="just" rtl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r>
              <a:rPr lang="fa-IR" dirty="0" smtClean="0">
                <a:latin typeface="Calibri"/>
                <a:ea typeface="Calibri"/>
                <a:cs typeface="Arial"/>
              </a:rPr>
              <a:t>همراهان</a:t>
            </a:r>
            <a:endParaRPr lang="en-US" dirty="0" smtClean="0">
              <a:latin typeface="Calibri"/>
              <a:ea typeface="Calibri"/>
              <a:cs typeface="Arial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latin typeface="Calibri"/>
                <a:ea typeface="Calibri"/>
              </a:rPr>
              <a:t>مشخصات تیم جراحی: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7462" y="1295400"/>
            <a:ext cx="8503920" cy="5181600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dirty="0" smtClean="0"/>
              <a:t> نام جراح :</a:t>
            </a:r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fa-IR" dirty="0" smtClean="0"/>
              <a:t> نام متخصص بیهوشی: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نام اسکراب:</a:t>
            </a:r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fa-IR" dirty="0" smtClean="0"/>
              <a:t> نام پزشک داخلی</a:t>
            </a:r>
            <a:r>
              <a:rPr lang="en-US" dirty="0" smtClean="0"/>
              <a:t>  </a:t>
            </a:r>
            <a:r>
              <a:rPr lang="fa-IR" dirty="0" smtClean="0"/>
              <a:t>:</a:t>
            </a:r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r>
              <a:rPr lang="fa-IR" dirty="0" smtClean="0"/>
              <a:t>نوع </a:t>
            </a:r>
            <a:r>
              <a:rPr lang="fa-IR" dirty="0"/>
              <a:t>عمل</a:t>
            </a:r>
            <a:r>
              <a:rPr lang="fa-IR" dirty="0" smtClean="0"/>
              <a:t>: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تاریخ </a:t>
            </a:r>
            <a:r>
              <a:rPr lang="fa-IR" dirty="0"/>
              <a:t>جراحی </a:t>
            </a:r>
            <a:r>
              <a:rPr lang="fa-IR" dirty="0" smtClean="0"/>
              <a:t>:</a:t>
            </a:r>
          </a:p>
          <a:p>
            <a:pPr algn="r" rtl="1">
              <a:buNone/>
            </a:pP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 تعریف جراحی با رفرنس علمی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/>
            <a:r>
              <a:rPr lang="en-US" dirty="0" smtClean="0">
                <a:latin typeface="Calibri"/>
                <a:ea typeface="Calibri"/>
                <a:cs typeface="Arial"/>
              </a:rPr>
              <a:t/>
            </a:r>
            <a:br>
              <a:rPr lang="en-US" dirty="0" smtClean="0">
                <a:latin typeface="Calibri"/>
                <a:ea typeface="Calibri"/>
                <a:cs typeface="Arial"/>
              </a:rPr>
            </a:br>
            <a:r>
              <a:rPr lang="en-US" dirty="0" smtClean="0">
                <a:latin typeface="Calibri"/>
                <a:ea typeface="Calibri"/>
                <a:cs typeface="Arial"/>
              </a:rPr>
              <a:t> </a:t>
            </a:r>
            <a:r>
              <a:rPr lang="fa-IR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سوابق دارویی </a:t>
            </a:r>
            <a:br>
              <a:rPr lang="fa-IR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</a:br>
            <a:r>
              <a:rPr lang="fa-IR" dirty="0" smtClean="0">
                <a:latin typeface="Calibri"/>
                <a:ea typeface="Calibri"/>
              </a:rPr>
              <a:t>نام داروها و دوز مصرفی( بیماری های زمینه ای)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سوابق دارویی ودوز مصرفی :</a:t>
            </a:r>
          </a:p>
          <a:p>
            <a:pPr algn="r" rtl="1"/>
            <a:r>
              <a:rPr lang="fa-IR" dirty="0" smtClean="0"/>
              <a:t>تاریخچه بیماری :</a:t>
            </a:r>
          </a:p>
          <a:p>
            <a:pPr algn="r" rtl="1"/>
            <a:r>
              <a:rPr lang="fa-IR" dirty="0" smtClean="0"/>
              <a:t>بیماری زمینه ایی : </a:t>
            </a:r>
          </a:p>
          <a:p>
            <a:pPr algn="r" rtl="1"/>
            <a:r>
              <a:rPr lang="fa-IR" dirty="0" smtClean="0"/>
              <a:t>سوابق آلرژی : </a:t>
            </a:r>
          </a:p>
          <a:p>
            <a:pPr algn="r" rtl="1"/>
            <a:r>
              <a:rPr lang="fa-IR" dirty="0" smtClean="0"/>
              <a:t>سوابق جراحی :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en-US" dirty="0" smtClean="0">
                <a:latin typeface="Calibri"/>
                <a:ea typeface="Calibri"/>
                <a:cs typeface="Arial"/>
              </a:rPr>
              <a:t/>
            </a:r>
            <a:br>
              <a:rPr lang="en-US" dirty="0" smtClean="0">
                <a:latin typeface="Calibri"/>
                <a:ea typeface="Calibri"/>
                <a:cs typeface="Arial"/>
              </a:rPr>
            </a:br>
            <a:r>
              <a:rPr lang="ar-SA" dirty="0" smtClean="0">
                <a:latin typeface="Calibri"/>
                <a:ea typeface="Calibri"/>
              </a:rPr>
              <a:t>بررسی وضعیت فیزیولوژیک قبل از عمل(</a:t>
            </a:r>
            <a:r>
              <a:rPr lang="fa-IR" dirty="0" smtClean="0">
                <a:latin typeface="Calibri"/>
                <a:ea typeface="Calibri"/>
              </a:rPr>
              <a:t>قلب</a:t>
            </a:r>
            <a:r>
              <a:rPr lang="en-US" dirty="0" smtClean="0">
                <a:latin typeface="Calibri"/>
                <a:ea typeface="Calibri"/>
                <a:cs typeface="Arial"/>
              </a:rPr>
              <a:t>,</a:t>
            </a:r>
            <a:r>
              <a:rPr lang="fa-IR" dirty="0" smtClean="0">
                <a:latin typeface="Calibri"/>
                <a:ea typeface="Calibri"/>
              </a:rPr>
              <a:t>تنفس </a:t>
            </a:r>
            <a:r>
              <a:rPr lang="en-US" dirty="0" smtClean="0">
                <a:latin typeface="Calibri"/>
                <a:ea typeface="Calibri"/>
                <a:cs typeface="Arial"/>
              </a:rPr>
              <a:t>,</a:t>
            </a:r>
            <a:r>
              <a:rPr lang="fa-IR" dirty="0" smtClean="0">
                <a:latin typeface="Calibri"/>
                <a:ea typeface="Calibri"/>
              </a:rPr>
              <a:t> فشار خون و... ...)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/>
              <a:t>بیمار هوشیار است و به زمان و مکان آگاه است. </a:t>
            </a:r>
          </a:p>
          <a:p>
            <a:pPr marL="0" indent="0" algn="r" rtl="1">
              <a:buNone/>
            </a:pPr>
            <a:r>
              <a:rPr lang="fa-IR" dirty="0"/>
              <a:t>بیمار ادم ندارد و نبض اندام ها نرمال است.</a:t>
            </a:r>
          </a:p>
          <a:p>
            <a:pPr marL="0" indent="0" algn="r" rtl="1">
              <a:buNone/>
            </a:pPr>
            <a:r>
              <a:rPr lang="en-US" dirty="0" err="1" smtClean="0"/>
              <a:t>Hb</a:t>
            </a:r>
            <a:r>
              <a:rPr lang="en-US" dirty="0" smtClean="0"/>
              <a:t> &amp; </a:t>
            </a:r>
            <a:r>
              <a:rPr lang="en-US" dirty="0" err="1" smtClean="0"/>
              <a:t>Hct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/>
              <a:t>10/4-30</a:t>
            </a:r>
            <a:endParaRPr lang="en-US" dirty="0"/>
          </a:p>
          <a:p>
            <a:pPr marL="0" indent="0" algn="r" rtl="1">
              <a:buNone/>
            </a:pPr>
            <a:r>
              <a:rPr lang="en-US" dirty="0"/>
              <a:t>BS : </a:t>
            </a:r>
            <a:r>
              <a:rPr lang="en-US" dirty="0" smtClean="0"/>
              <a:t>85</a:t>
            </a:r>
            <a:endParaRPr lang="en-US" dirty="0"/>
          </a:p>
          <a:p>
            <a:pPr marL="0" indent="0" algn="r" rtl="1">
              <a:buNone/>
            </a:pPr>
            <a:r>
              <a:rPr lang="en-US" dirty="0"/>
              <a:t>BP : </a:t>
            </a:r>
            <a:r>
              <a:rPr lang="en-US" dirty="0" smtClean="0"/>
              <a:t>130/80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 rtl="1"/>
            <a:r>
              <a:rPr lang="en-US" dirty="0" smtClean="0">
                <a:latin typeface="Calibri"/>
                <a:ea typeface="Calibri"/>
                <a:cs typeface="Arial"/>
              </a:rPr>
              <a:t/>
            </a:r>
            <a:br>
              <a:rPr lang="en-US" dirty="0" smtClean="0">
                <a:latin typeface="Calibri"/>
                <a:ea typeface="Calibri"/>
                <a:cs typeface="Arial"/>
              </a:rPr>
            </a:br>
            <a:r>
              <a:rPr lang="ar-SA" dirty="0" smtClean="0">
                <a:latin typeface="Calibri"/>
                <a:ea typeface="Calibri"/>
              </a:rPr>
              <a:t>نتایج ازمایشات تشخیصی(خون</a:t>
            </a:r>
            <a:r>
              <a:rPr lang="en-US" dirty="0" smtClean="0">
                <a:latin typeface="Calibri"/>
                <a:ea typeface="Calibri"/>
                <a:cs typeface="Arial"/>
              </a:rPr>
              <a:t>,</a:t>
            </a:r>
            <a:r>
              <a:rPr lang="fa-IR" dirty="0" smtClean="0">
                <a:latin typeface="Calibri"/>
                <a:ea typeface="Calibri"/>
              </a:rPr>
              <a:t> رادیو ایزوتوپها</a:t>
            </a:r>
            <a:r>
              <a:rPr lang="en-US" dirty="0" smtClean="0">
                <a:latin typeface="Calibri"/>
                <a:ea typeface="Calibri"/>
                <a:cs typeface="Arial"/>
              </a:rPr>
              <a:t>,</a:t>
            </a:r>
            <a:r>
              <a:rPr lang="fa-IR" dirty="0" smtClean="0">
                <a:latin typeface="Calibri"/>
                <a:ea typeface="Calibri"/>
              </a:rPr>
              <a:t> اسکن و ...)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0276" y="2438400"/>
            <a:ext cx="6577928" cy="4343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/>
              <a:t>رادیولوژی:  </a:t>
            </a:r>
            <a:r>
              <a:rPr lang="fa-IR" dirty="0" smtClean="0"/>
              <a:t>اکو کاردیو گرافی </a:t>
            </a:r>
            <a:endParaRPr lang="fa-IR" dirty="0"/>
          </a:p>
          <a:p>
            <a:pPr marL="0" indent="0" algn="r" rtl="1">
              <a:buNone/>
            </a:pPr>
            <a:r>
              <a:rPr lang="fa-IR" dirty="0"/>
              <a:t>پزشکی هسته ای:- </a:t>
            </a:r>
          </a:p>
          <a:p>
            <a:pPr marL="0" indent="0" algn="r" rtl="1">
              <a:buNone/>
            </a:pPr>
            <a:r>
              <a:rPr lang="fa-IR" dirty="0"/>
              <a:t>آزمایشات خونی:</a:t>
            </a:r>
            <a:r>
              <a:rPr lang="en-US" dirty="0"/>
              <a:t>CBC , PCR</a:t>
            </a:r>
          </a:p>
          <a:p>
            <a:pPr marL="0" indent="0" algn="r" rtl="1">
              <a:buNone/>
            </a:pPr>
            <a:r>
              <a:rPr lang="fa-IR" dirty="0"/>
              <a:t>آزمایشات بیو شیمی: ندارد</a:t>
            </a:r>
          </a:p>
          <a:p>
            <a:pPr marL="0" indent="0" algn="r" rtl="1">
              <a:buNone/>
            </a:pPr>
            <a:r>
              <a:rPr lang="fa-IR" dirty="0"/>
              <a:t>اسکوپی: -</a:t>
            </a:r>
          </a:p>
          <a:p>
            <a:pPr marL="0" indent="0" algn="r" rtl="1">
              <a:buNone/>
            </a:pPr>
            <a:endParaRPr lang="fa-I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latin typeface="Calibri"/>
                <a:ea typeface="Calibri"/>
              </a:rPr>
              <a:t>اقدامات پرستاری قبل از عمل در بخش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1545" y="1371600"/>
            <a:ext cx="8991600" cy="6016752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اقدامات </a:t>
            </a:r>
            <a:r>
              <a:rPr lang="fa-IR" dirty="0"/>
              <a:t>پرستاری در بخش بیمار</a:t>
            </a:r>
            <a:r>
              <a:rPr lang="fa-IR" dirty="0" smtClean="0"/>
              <a:t>:</a:t>
            </a:r>
          </a:p>
          <a:p>
            <a:pPr algn="r" rtl="1"/>
            <a:r>
              <a:rPr lang="fa-IR" dirty="0" smtClean="0"/>
              <a:t> </a:t>
            </a:r>
          </a:p>
          <a:p>
            <a:pPr algn="r" rtl="1"/>
            <a:r>
              <a:rPr lang="fa-IR" dirty="0" smtClean="0"/>
              <a:t>مشاوره </a:t>
            </a:r>
            <a:r>
              <a:rPr lang="fa-IR" dirty="0"/>
              <a:t>قبل از عمل</a:t>
            </a:r>
            <a:r>
              <a:rPr lang="fa-IR" dirty="0" smtClean="0"/>
              <a:t>: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/>
              <a:t>رضایت نامه</a:t>
            </a:r>
            <a:r>
              <a:rPr lang="fa-IR" dirty="0" smtClean="0"/>
              <a:t>:</a:t>
            </a:r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اقدامات آمادگی عمل :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1588</TotalTime>
  <Words>427</Words>
  <Application>Microsoft Office PowerPoint</Application>
  <PresentationFormat>On-screen Show (4:3)</PresentationFormat>
  <Paragraphs>135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</vt:lpstr>
      <vt:lpstr>B Davat</vt:lpstr>
      <vt:lpstr>Calibri</vt:lpstr>
      <vt:lpstr>Georgia</vt:lpstr>
      <vt:lpstr>Times New Roman</vt:lpstr>
      <vt:lpstr>Wingdings</vt:lpstr>
      <vt:lpstr>Wingdings 2</vt:lpstr>
      <vt:lpstr>Civic</vt:lpstr>
      <vt:lpstr>PowerPoint Presentation</vt:lpstr>
      <vt:lpstr>PowerPoint Presentation</vt:lpstr>
      <vt:lpstr>مشخصات فردی بیمار:</vt:lpstr>
      <vt:lpstr>مشخصات تیم جراحی:</vt:lpstr>
      <vt:lpstr> تعریف جراحی با رفرنس علمی </vt:lpstr>
      <vt:lpstr>  سوابق دارویی  نام داروها و دوز مصرفی( بیماری های زمینه ای) :</vt:lpstr>
      <vt:lpstr> بررسی وضعیت فیزیولوژیک قبل از عمل(قلب,تنفس , فشار خون و... ...) : </vt:lpstr>
      <vt:lpstr> نتایج ازمایشات تشخیصی(خون, رادیو ایزوتوپها, اسکن و ...) : </vt:lpstr>
      <vt:lpstr>اقدامات پرستاری قبل از عمل در بخش :</vt:lpstr>
      <vt:lpstr>PowerPoint Presentation</vt:lpstr>
      <vt:lpstr>دارو های قبل از عمل(pre-med)  </vt:lpstr>
      <vt:lpstr>اقدامات حین جراحی</vt:lpstr>
      <vt:lpstr>تجهیزات و ست عمل:</vt:lpstr>
      <vt:lpstr>PowerPoint Presentation</vt:lpstr>
      <vt:lpstr>گزارش نحوه عمل جراحی :مراحل جراحی از ابتدا تا اخرین مرحله –بصورت نوشتاری وعکس وفیلم</vt:lpstr>
      <vt:lpstr>ارزیابی جراحی : </vt:lpstr>
      <vt:lpstr>وضعیت بیمار در اتاق بهبودی</vt:lpstr>
      <vt:lpstr>  </vt:lpstr>
      <vt:lpstr>عوارض جراحی واقدامات درمانی در ریکاوری</vt:lpstr>
      <vt:lpstr>آموزشهای لازم برای بیمار در دوران نقاهت</vt:lpstr>
      <vt:lpstr>فعالیتهای درمانی وآموزشی دانشجو جهت بیمار همراه با مستندات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شرح حال بیمار در اتاق عمل</dc:title>
  <dc:creator>Faezeh</dc:creator>
  <cp:lastModifiedBy>sedighe hannani</cp:lastModifiedBy>
  <cp:revision>191</cp:revision>
  <dcterms:created xsi:type="dcterms:W3CDTF">2015-03-10T14:58:27Z</dcterms:created>
  <dcterms:modified xsi:type="dcterms:W3CDTF">2023-02-27T12:31:46Z</dcterms:modified>
</cp:coreProperties>
</file>